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73" r:id="rId8"/>
    <p:sldId id="274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4a>
</file>

<file path=ppt/media/media10.m4a>
</file>

<file path=ppt/media/media11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B096D-C815-4F3F-B24D-FC38BF7195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93E35-B6CC-4F19-8E5B-5EEA50EEA2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8B543-F19C-41A9-81D2-77BC5EA78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02C77-D8F5-4800-8579-C5BADC135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F9FB0-2FE0-49FB-8A0F-C2C84E2EB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464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5859C-73F5-4C1E-B929-6B5F00961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72CFF0-0AEE-4B5F-85E4-7C595FEEB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1EF0A-4A81-4AB5-901B-B1EF4E89C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609F4-B607-40D4-A6F4-C846A8A47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7041-4AD3-4232-9B73-6F25C915B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44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314F47-705B-4628-81A8-1E6F605A9B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A6A8D3-9F1D-49F3-B9F3-4FC4F64F8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15C65-C2F0-410C-9830-ECA033298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07106-9F68-4B22-A8E1-CC4EFF806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C0F46-C4A2-4C59-A776-265381129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17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F1A62-6E1E-439B-AE9A-89D3D62B2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7546C-79FA-418E-950F-0B10B1588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68B86-C6B0-4B22-AC17-189BF483D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7EF7C-CD71-40C4-9458-BD0BF0060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D6BCD-EEC7-4C5D-ABBF-BA65AF7B2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415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C0DFC-377E-4948-8584-940F8BC97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C2797-830E-4706-9A89-31A415609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D4C79-BA74-4A99-9C54-E607C46BA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87DFE-AF64-4C61-AC6C-05C322E51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B3045-9590-4170-9441-EBB592F7B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170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F3BE6-734D-4C1C-9EE9-CB4DCBEA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86248-D8E2-4E19-BBB3-5B8FD5007F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0C5C1-16AB-41E1-B4FD-A4A0862BC3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135D2-8178-4E91-8124-0825AB22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E289CD-F5BA-41D2-9CF5-A0ECCE7E0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AF96D-61AC-4F2E-AF67-8837D3C84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32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0BA5-6EFB-471E-A606-1E4A10453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9FD17-40CD-4B4C-A151-8B8E7B095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B0FE64-6A46-493E-BD8E-DD333A38A0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B1A44B-E5EC-4A54-BA3B-46F93C83D1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EF63AA-1620-4ABD-BBAE-81F663A03E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51E3E4-125A-4C15-BD6A-8B056F62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02EE44-EF48-4A4E-A263-62C009927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F38FDC-6BCA-4E06-B76C-6E382E54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932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4CC1B-F9D6-4B2C-AFD1-A73B50CE4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7CC44D-2D6F-42FE-AABE-475FA81ED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5B5633-22FB-43D0-B77F-D4B15F1F0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C08637-AB6E-455C-8E2D-0ADAED215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271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9A38A1-2D83-4E60-971B-C5240C448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7FC064-1951-4505-9A7A-C60A69F6F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9E160-9200-444B-9156-46A72C9DF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988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57BAA-6ADD-4201-BC5D-398742890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164E8-E2B3-4110-8300-9B2FC3A56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C41DDC-086A-4A0E-AD75-A729CA810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F32CE-C6E6-4E61-B73B-592CE4D07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23B6C4-D713-4F9F-AB1A-7436F947F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C66D5-9103-40A7-958F-0237E56C8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0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25BC-B80F-4C5A-A393-367C1DC30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7A5DAC-E3E7-409B-BE61-8F20BA8F67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AADB60-22AC-47E6-8B38-FF78B93E20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A84DB3-F89B-4045-934A-F8D217720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533087-9257-42EF-9192-2D1B4EC18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6BD9DD-841E-43EC-8A88-E059FCA58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875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C2E751-1CF5-418E-9FEC-DE293AFAC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25E45-A1B0-4718-9DB7-4C6C61BD5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6B42B-0D9E-4F70-A9D8-35544B9283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7C8D0-0468-40D8-AE1E-82C25612A2A6}" type="datetimeFigureOut">
              <a:rPr lang="en-US" smtClean="0"/>
              <a:t>04/05/2022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6F57D0-5689-428B-823B-AAE05D776D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1627A-CFB3-4A66-9779-9C16AEE8A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B21B7-8DE6-44E3-9AE4-EA4A8B90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242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hyperlink" Target="https://www.kaggle.com/datasets/giripujar/hr-analytic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6AB23-EB01-468C-B292-3545FDB374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Bell MT" panose="02020503060305020303" pitchFamily="18" charset="0"/>
              </a:rPr>
              <a:t>Understanding Workplace Turnover with HR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B3F8A5-BA12-483A-86FF-AF10438514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Erez Sarousi</a:t>
            </a:r>
          </a:p>
          <a:p>
            <a:r>
              <a:rPr lang="en-US" dirty="0">
                <a:latin typeface="Bell MT" panose="02020503060305020303" pitchFamily="18" charset="0"/>
              </a:rPr>
              <a:t>Bellevue University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C9A9ECD-008C-4419-8EC2-25A9695808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64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100 Must-Read Strange, Unusual, And Downright Weird Books">
            <a:extLst>
              <a:ext uri="{FF2B5EF4-FFF2-40B4-BE49-F238E27FC236}">
                <a16:creationId xmlns:a16="http://schemas.microsoft.com/office/drawing/2014/main" id="{33902854-146B-4024-97DA-65B4DC6829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>
                <a:solidFill>
                  <a:srgbClr val="FFFFFF"/>
                </a:solidFill>
              </a:rPr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No supplemental information was provided with the dataset itself. Therefore, the meaning of some of the features had to be guessed to some degree.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B74E90C-81AA-4E40-8352-D4EB5011E5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521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4334256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3822192" cy="1344975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chemeClr val="bg1"/>
                </a:solidFill>
                <a:latin typeface="Bell MT" panose="02020503060305020303" pitchFamily="18" charset="0"/>
              </a:rPr>
              <a:t>Limitations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4088" y="2050687"/>
            <a:ext cx="3685032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10" y="2121763"/>
            <a:ext cx="3822192" cy="3773010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latin typeface="Bell MT" panose="02020503060305020303" pitchFamily="18" charset="0"/>
              </a:rPr>
              <a:t>Salary is limited to trinary classification. 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latin typeface="Bell MT" panose="02020503060305020303" pitchFamily="18" charset="0"/>
              </a:rPr>
              <a:t>Lack of reasoning for leaving the job.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latin typeface="Bell MT" panose="02020503060305020303" pitchFamily="18" charset="0"/>
              </a:rPr>
              <a:t>Less features inherently limited how much analysis could have been conducted.</a:t>
            </a:r>
          </a:p>
        </p:txBody>
      </p:sp>
      <p:pic>
        <p:nvPicPr>
          <p:cNvPr id="4098" name="Picture 2" descr="Do You Already Want to Quit a New Job?">
            <a:extLst>
              <a:ext uri="{FF2B5EF4-FFF2-40B4-BE49-F238E27FC236}">
                <a16:creationId xmlns:a16="http://schemas.microsoft.com/office/drawing/2014/main" id="{E66057EE-2DA9-49B1-9F4C-B1AC68E293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10716" y="531207"/>
            <a:ext cx="6596652" cy="564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7C88155-CBDD-4DE2-B720-C0C4543065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948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6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ow are Settlements for Slip and Fall Cases Determined? | Adam S. Kutner,  Injury Attorneys">
            <a:extLst>
              <a:ext uri="{FF2B5EF4-FFF2-40B4-BE49-F238E27FC236}">
                <a16:creationId xmlns:a16="http://schemas.microsoft.com/office/drawing/2014/main" id="{E751A406-7CDB-485E-B954-DF6FB65313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81" r="11424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Bell MT" panose="02020503060305020303" pitchFamily="18" charset="0"/>
              </a:rPr>
              <a:t>Challenges</a:t>
            </a:r>
            <a:endParaRPr lang="en-US" b="1">
              <a:latin typeface="Bell MT" panose="020205030603050203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2000" dirty="0">
                <a:latin typeface="Bell MT" panose="02020503060305020303" pitchFamily="18" charset="0"/>
              </a:rPr>
              <a:t>Adjusting labels on the X Axis of graphics to ensure professional look.</a:t>
            </a:r>
          </a:p>
          <a:p>
            <a:pPr>
              <a:buFontTx/>
              <a:buChar char="-"/>
            </a:pPr>
            <a:r>
              <a:rPr lang="en-US" sz="2000" dirty="0">
                <a:latin typeface="Bell MT" panose="02020503060305020303" pitchFamily="18" charset="0"/>
              </a:rPr>
              <a:t>Understanding the anomaly between work accidents and not leaving the job.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5599024-F4BA-4DE5-AD9A-6983221CEF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120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7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3100" b="1">
                <a:solidFill>
                  <a:schemeClr val="bg1"/>
                </a:solidFill>
                <a:latin typeface="Bell MT" panose="02020503060305020303" pitchFamily="18" charset="0"/>
              </a:rPr>
              <a:t>Future Uses / Additional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4" cy="2454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>
                    <a:alpha val="80000"/>
                  </a:schemeClr>
                </a:solidFill>
                <a:latin typeface="Bell MT" panose="02020503060305020303" pitchFamily="18" charset="0"/>
              </a:rPr>
              <a:t>The conclusions from this project can empower employers to adjust the workplace environment to reduce workplace turnover.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44E3F87-3D58-4B03-86B2-15A5C5B9C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841376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4D09509-F6FC-47A6-B196-CCCFD8E83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BA5B9D66-192D-4F12-964D-2B23A1D27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9C14E68-C469-4A71-AF08-169DB545FC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B2C18990-7F62-45E8-B68F-47E95E481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C206BB2-3759-4DF0-9932-7445B6367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381FA6FA-3CB6-4F57-8871-82DDE5BE8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4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146" name="Picture 2" descr="Business People Jumping Celebrating Success Cartoon Illustration Stock  Illustration - Download Image Now - iStock">
            <a:extLst>
              <a:ext uri="{FF2B5EF4-FFF2-40B4-BE49-F238E27FC236}">
                <a16:creationId xmlns:a16="http://schemas.microsoft.com/office/drawing/2014/main" id="{FB718C22-FC2E-4AAE-8FF1-52B96B6E76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41932" y="1571773"/>
            <a:ext cx="4369112" cy="2621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814509-2F04-479B-8792-812EBAF642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07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1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222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Bell MT" panose="02020503060305020303" pitchFamily="18" charset="0"/>
              </a:rPr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3785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Based on the results from this project, it is recommended that employers provide greater incentives for:</a:t>
            </a:r>
          </a:p>
          <a:p>
            <a:pPr algn="ctr">
              <a:buFontTx/>
              <a:buChar char="-"/>
            </a:pPr>
            <a:r>
              <a:rPr lang="en-US" dirty="0">
                <a:latin typeface="Bell MT" panose="02020503060305020303" pitchFamily="18" charset="0"/>
              </a:rPr>
              <a:t>Those who appear to be dissatisfied at work</a:t>
            </a:r>
          </a:p>
          <a:p>
            <a:pPr algn="ctr">
              <a:buFontTx/>
              <a:buChar char="-"/>
            </a:pPr>
            <a:r>
              <a:rPr lang="en-US" dirty="0">
                <a:latin typeface="Bell MT" panose="02020503060305020303" pitchFamily="18" charset="0"/>
              </a:rPr>
              <a:t>Manage many projects.</a:t>
            </a:r>
          </a:p>
          <a:p>
            <a:pPr algn="ctr">
              <a:buFontTx/>
              <a:buChar char="-"/>
            </a:pPr>
            <a:r>
              <a:rPr lang="en-US" dirty="0">
                <a:latin typeface="Bell MT" panose="02020503060305020303" pitchFamily="18" charset="0"/>
              </a:rPr>
              <a:t>Those who earn a lesser salary.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594CE68-91FF-4B4D-BD14-AB9CC78892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75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222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Bell MT" panose="02020503060305020303" pitchFamily="18" charset="0"/>
              </a:rPr>
              <a:t>Implementation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3785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An investigation should examine if employees receive with lower salaries should receive a pay raise. Other employees should receive greater benefits, which can be a pay raise, but could also be:</a:t>
            </a:r>
          </a:p>
          <a:p>
            <a:pPr algn="ctr">
              <a:buFontTx/>
              <a:buChar char="-"/>
            </a:pPr>
            <a:r>
              <a:rPr lang="en-US" sz="2400" dirty="0">
                <a:latin typeface="Bell MT" panose="02020503060305020303" pitchFamily="18" charset="0"/>
              </a:rPr>
              <a:t>(More) paid time off.</a:t>
            </a:r>
          </a:p>
          <a:p>
            <a:pPr algn="ctr">
              <a:buFontTx/>
              <a:buChar char="-"/>
            </a:pPr>
            <a:r>
              <a:rPr lang="en-US" sz="2400" dirty="0">
                <a:latin typeface="Bell MT" panose="02020503060305020303" pitchFamily="18" charset="0"/>
              </a:rPr>
              <a:t>Better health insurance.</a:t>
            </a:r>
          </a:p>
          <a:p>
            <a:pPr algn="ctr">
              <a:buFontTx/>
              <a:buChar char="-"/>
            </a:pPr>
            <a:r>
              <a:rPr lang="en-US" sz="2400" dirty="0">
                <a:latin typeface="Bell MT" panose="02020503060305020303" pitchFamily="18" charset="0"/>
              </a:rPr>
              <a:t>Options to improve work-life balance.</a:t>
            </a:r>
          </a:p>
          <a:p>
            <a:pPr algn="ctr">
              <a:buFontTx/>
              <a:buChar char="-"/>
            </a:pPr>
            <a:r>
              <a:rPr lang="en-US" sz="2400" dirty="0">
                <a:latin typeface="Bell MT" panose="02020503060305020303" pitchFamily="18" charset="0"/>
              </a:rPr>
              <a:t>Greater 401k contributions.</a:t>
            </a:r>
          </a:p>
          <a:p>
            <a:pPr algn="ctr">
              <a:buFontTx/>
              <a:buChar char="-"/>
            </a:pPr>
            <a:r>
              <a:rPr lang="en-US" sz="2400" dirty="0">
                <a:latin typeface="Bell MT" panose="02020503060305020303" pitchFamily="18" charset="0"/>
              </a:rPr>
              <a:t>Subsidized Child Care.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98A0028-0181-4135-9299-B77843E6E5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09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9 Thoughtful Ways to Welcome Diversity in the Workplace">
            <a:extLst>
              <a:ext uri="{FF2B5EF4-FFF2-40B4-BE49-F238E27FC236}">
                <a16:creationId xmlns:a16="http://schemas.microsoft.com/office/drawing/2014/main" id="{6CFCCA77-B0EC-4D96-8C34-6C7506540F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b="1">
                <a:solidFill>
                  <a:srgbClr val="FFFFFF"/>
                </a:solidFill>
                <a:latin typeface="Bell MT" panose="02020503060305020303" pitchFamily="18" charset="0"/>
              </a:rPr>
              <a:t>Ethical Assessment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Bell MT" panose="02020503060305020303" pitchFamily="18" charset="0"/>
              </a:rPr>
              <a:t>Concerns for ethics are negligible for this project because this data reveals no confidential information regarding the company, any of the employees.</a:t>
            </a: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Bell MT" panose="02020503060305020303" pitchFamily="18" charset="0"/>
              </a:rPr>
              <a:t>If this was an actual company, federal and state law would ensure reporting would uphold private and personal information, and wouldn’t show bias against any protected classes (race, sex, religion, etc.)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32B048C-68F9-4573-A134-4D18A7C515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136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5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525638"/>
            <a:ext cx="9144000" cy="4200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kern="1200">
                <a:solidFill>
                  <a:srgbClr val="EB9E1D"/>
                </a:solidFill>
                <a:latin typeface="+mn-lt"/>
                <a:ea typeface="+mn-ea"/>
                <a:cs typeface="+mn-cs"/>
              </a:rPr>
              <a:t>The purpose of this project is to find potential causes for turnover.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Understanding Employee Turnover Rate: How to Avoid Losing Time and Money -  TeamBonding">
            <a:extLst>
              <a:ext uri="{FF2B5EF4-FFF2-40B4-BE49-F238E27FC236}">
                <a16:creationId xmlns:a16="http://schemas.microsoft.com/office/drawing/2014/main" id="{432D4B3B-79E1-4C51-B9D8-0E71F3F10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9092" y="2509911"/>
            <a:ext cx="10338716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9F7C0BD-6D89-4BD3-BC1A-B7939706D6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23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222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Bell MT" panose="02020503060305020303" pitchFamily="18" charset="0"/>
              </a:rPr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3785"/>
            <a:ext cx="10515600" cy="4351338"/>
          </a:xfrm>
        </p:spPr>
        <p:txBody>
          <a:bodyPr/>
          <a:lstStyle/>
          <a:p>
            <a:pPr algn="ctr">
              <a:buFontTx/>
              <a:buChar char="-"/>
            </a:pPr>
            <a:r>
              <a:rPr lang="en-US" dirty="0">
                <a:latin typeface="Bell MT" panose="02020503060305020303" pitchFamily="18" charset="0"/>
              </a:rPr>
              <a:t>Nearly a quarter of US workers quit their jobs in 2006.</a:t>
            </a:r>
          </a:p>
          <a:p>
            <a:pPr algn="ctr">
              <a:buFontTx/>
              <a:buChar char="-"/>
            </a:pPr>
            <a:r>
              <a:rPr lang="en-US" dirty="0">
                <a:latin typeface="Bell MT" panose="02020503060305020303" pitchFamily="18" charset="0"/>
              </a:rPr>
              <a:t>Turnover is costly.</a:t>
            </a:r>
          </a:p>
          <a:p>
            <a:pPr algn="ctr">
              <a:buFontTx/>
              <a:buChar char="-"/>
            </a:pPr>
            <a:r>
              <a:rPr lang="en-US" dirty="0">
                <a:latin typeface="Bell MT" panose="02020503060305020303" pitchFamily="18" charset="0"/>
              </a:rPr>
              <a:t>It can cost up to 200% of the terminated employee’s salary.</a:t>
            </a:r>
          </a:p>
          <a:p>
            <a:pPr algn="ctr">
              <a:buFontTx/>
              <a:buChar char="-"/>
            </a:pPr>
            <a:r>
              <a:rPr lang="en-US" dirty="0">
                <a:latin typeface="Bell MT" panose="02020503060305020303" pitchFamily="18" charset="0"/>
              </a:rPr>
              <a:t>Turnover limits productivity.</a:t>
            </a:r>
          </a:p>
          <a:p>
            <a:pPr algn="ctr">
              <a:buFontTx/>
              <a:buChar char="-"/>
            </a:pPr>
            <a:r>
              <a:rPr lang="en-US" dirty="0">
                <a:latin typeface="Bell MT" panose="02020503060305020303" pitchFamily="18" charset="0"/>
              </a:rPr>
              <a:t>Turnover lowers worker morale.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BE78BF8-0C03-4D85-9B28-EF23E7BB54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35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4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222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Bell MT" panose="02020503060305020303" pitchFamily="18" charset="0"/>
              </a:rPr>
              <a:t>Data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3785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Dataset: </a:t>
            </a:r>
            <a:r>
              <a:rPr lang="en-US" dirty="0">
                <a:latin typeface="Bell MT" panose="02020503060305020303" pitchFamily="18" charset="0"/>
                <a:hlinkClick r:id="rId4"/>
              </a:rPr>
              <a:t>https://www.kaggle.com/datasets/giripujar/hr-analytics</a:t>
            </a:r>
            <a:endParaRPr lang="en-US" dirty="0">
              <a:latin typeface="Bell MT" panose="02020503060305020303" pitchFamily="18" charset="0"/>
            </a:endParaRPr>
          </a:p>
          <a:p>
            <a:pPr marL="0" indent="0" algn="ctr">
              <a:buNone/>
            </a:pPr>
            <a:endParaRPr lang="en-US" dirty="0">
              <a:latin typeface="Bell MT" panose="02020503060305020303" pitchFamily="18" charset="0"/>
            </a:endParaRPr>
          </a:p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The features found in this dataset are: Satisfaction Level, Last Evaluation, Average Monthly Hours, Time Spent with the Company, Work Accident, Left, Promotion with the Last Five Years, Sales, and Salary.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6DD787B-5639-4C03-9F85-818E6FC448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516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9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222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Bell MT" panose="02020503060305020303" pitchFamily="18" charset="0"/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3785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Transformation: (Salary to categorical integers, Get Dummies)</a:t>
            </a:r>
          </a:p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A list of all predictors to cross-reference.</a:t>
            </a:r>
          </a:p>
          <a:p>
            <a:pPr marL="0" indent="0" algn="ctr">
              <a:buNone/>
            </a:pPr>
            <a:endParaRPr lang="en-US" dirty="0">
              <a:latin typeface="Bell MT" panose="02020503060305020303" pitchFamily="18" charset="0"/>
            </a:endParaRPr>
          </a:p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Statistical Processes: Pearson’s Correlation, Feature Selection, Multicollinearity Testing, Logistic Regression, Ridge Regression, Interaction Term Analysis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50C504B-D8A7-48FD-898B-255B6F5169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365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5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222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Bell MT" panose="02020503060305020303" pitchFamily="18" charset="0"/>
              </a:rPr>
              <a:t>Analysis (Part One)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3785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Correlation Analysis </a:t>
            </a:r>
            <a:r>
              <a:rPr lang="en-US" sz="2000" dirty="0">
                <a:latin typeface="Bell MT" panose="02020503060305020303" pitchFamily="18" charset="0"/>
              </a:rPr>
              <a:t>(Satisfaction Level, Time Spent with Company, Work Accident, Salary)</a:t>
            </a:r>
          </a:p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Multicollinearity Testing </a:t>
            </a:r>
            <a:r>
              <a:rPr lang="en-US" sz="2000" dirty="0">
                <a:latin typeface="Bell MT" panose="02020503060305020303" pitchFamily="18" charset="0"/>
              </a:rPr>
              <a:t>(Satisfaction Level, Last Evaluation, Number of Projects, Average Monthly Hours, Time Spent with Company, Work Accident, Promotion with Five Years)</a:t>
            </a:r>
          </a:p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Feature Selection</a:t>
            </a:r>
            <a:r>
              <a:rPr lang="en-US" sz="2000" dirty="0">
                <a:latin typeface="Bell MT" panose="02020503060305020303" pitchFamily="18" charset="0"/>
              </a:rPr>
              <a:t> (Satisfaction Level, Work Accident, Salary, R and D, Management, HR, Support, and Technical.</a:t>
            </a:r>
          </a:p>
          <a:p>
            <a:pPr marL="0" indent="0" algn="ctr">
              <a:buNone/>
            </a:pPr>
            <a:endParaRPr lang="en-US" dirty="0">
              <a:latin typeface="Bell MT" panose="02020503060305020303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BF0110D-FFB9-4541-9A42-C22AFC3DDE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355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1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222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Bell MT" panose="02020503060305020303" pitchFamily="18" charset="0"/>
              </a:rPr>
              <a:t>Analysis (Part Two)</a:t>
            </a:r>
            <a:endParaRPr lang="en-US" sz="3200" b="1" i="1" dirty="0">
              <a:latin typeface="Bell MT" panose="02020503060305020303" pitchFamily="18" charset="0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351751A-FD6E-453F-B372-72171F3645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8485174"/>
              </p:ext>
            </p:extLst>
          </p:nvPr>
        </p:nvGraphicFramePr>
        <p:xfrm>
          <a:off x="4262482" y="2221208"/>
          <a:ext cx="3667035" cy="3986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2345">
                  <a:extLst>
                    <a:ext uri="{9D8B030D-6E8A-4147-A177-3AD203B41FA5}">
                      <a16:colId xmlns:a16="http://schemas.microsoft.com/office/drawing/2014/main" val="1328128769"/>
                    </a:ext>
                  </a:extLst>
                </a:gridCol>
                <a:gridCol w="1222345">
                  <a:extLst>
                    <a:ext uri="{9D8B030D-6E8A-4147-A177-3AD203B41FA5}">
                      <a16:colId xmlns:a16="http://schemas.microsoft.com/office/drawing/2014/main" val="3487549961"/>
                    </a:ext>
                  </a:extLst>
                </a:gridCol>
                <a:gridCol w="1222345">
                  <a:extLst>
                    <a:ext uri="{9D8B030D-6E8A-4147-A177-3AD203B41FA5}">
                      <a16:colId xmlns:a16="http://schemas.microsoft.com/office/drawing/2014/main" val="970894619"/>
                    </a:ext>
                  </a:extLst>
                </a:gridCol>
              </a:tblGrid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6347046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Average Monthly Hours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0.222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0038865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Time Spent with the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0.386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4544641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Work Accident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0.538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373931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Promotion within Five Years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0.209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8104519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Salary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-0.439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375623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0.362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.016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0855435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 and 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0.038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.823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49156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6DC4F99-9DBA-40D6-964C-D8C5EA8649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384184"/>
              </p:ext>
            </p:extLst>
          </p:nvPr>
        </p:nvGraphicFramePr>
        <p:xfrm>
          <a:off x="8321532" y="2221208"/>
          <a:ext cx="3653055" cy="39883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685">
                  <a:extLst>
                    <a:ext uri="{9D8B030D-6E8A-4147-A177-3AD203B41FA5}">
                      <a16:colId xmlns:a16="http://schemas.microsoft.com/office/drawing/2014/main" val="1328128769"/>
                    </a:ext>
                  </a:extLst>
                </a:gridCol>
                <a:gridCol w="1217685">
                  <a:extLst>
                    <a:ext uri="{9D8B030D-6E8A-4147-A177-3AD203B41FA5}">
                      <a16:colId xmlns:a16="http://schemas.microsoft.com/office/drawing/2014/main" val="3487549961"/>
                    </a:ext>
                  </a:extLst>
                </a:gridCol>
                <a:gridCol w="1217685">
                  <a:extLst>
                    <a:ext uri="{9D8B030D-6E8A-4147-A177-3AD203B41FA5}">
                      <a16:colId xmlns:a16="http://schemas.microsoft.com/office/drawing/2014/main" val="970894619"/>
                    </a:ext>
                  </a:extLst>
                </a:gridCol>
              </a:tblGrid>
              <a:tr h="5000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6347046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Accounting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0.539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0038865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HR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0.789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4544641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Marketing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0.518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373931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Product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0.384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.015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8104519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0.502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375623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0.589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0855435"/>
                  </a:ext>
                </a:extLst>
              </a:tr>
              <a:tr h="49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Technical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0.608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491564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7D24AECE-A6B0-4507-8ED1-9CF439EDF1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967737"/>
              </p:ext>
            </p:extLst>
          </p:nvPr>
        </p:nvGraphicFramePr>
        <p:xfrm>
          <a:off x="297231" y="2221208"/>
          <a:ext cx="3667035" cy="165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2345">
                  <a:extLst>
                    <a:ext uri="{9D8B030D-6E8A-4147-A177-3AD203B41FA5}">
                      <a16:colId xmlns:a16="http://schemas.microsoft.com/office/drawing/2014/main" val="565071356"/>
                    </a:ext>
                  </a:extLst>
                </a:gridCol>
                <a:gridCol w="1222345">
                  <a:extLst>
                    <a:ext uri="{9D8B030D-6E8A-4147-A177-3AD203B41FA5}">
                      <a16:colId xmlns:a16="http://schemas.microsoft.com/office/drawing/2014/main" val="1049131737"/>
                    </a:ext>
                  </a:extLst>
                </a:gridCol>
                <a:gridCol w="1222345">
                  <a:extLst>
                    <a:ext uri="{9D8B030D-6E8A-4147-A177-3AD203B41FA5}">
                      <a16:colId xmlns:a16="http://schemas.microsoft.com/office/drawing/2014/main" val="35274831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871648"/>
                  </a:ext>
                </a:extLst>
              </a:tr>
              <a:tr h="24096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Satisfaction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~1.026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64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Last Evaluation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0.013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 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559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~ -0.384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&lt;.001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649600"/>
                  </a:ext>
                </a:extLst>
              </a:tr>
            </a:tbl>
          </a:graphicData>
        </a:graphic>
      </p:graphicFrame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35AFD44-4EA5-450A-9504-7C0E18B1BA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51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01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222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Bell MT" panose="02020503060305020303" pitchFamily="18" charset="0"/>
              </a:rPr>
              <a:t>Analysis (Part Three)</a:t>
            </a:r>
            <a:endParaRPr lang="en-US" sz="3200" b="1" i="1" dirty="0">
              <a:latin typeface="Bell MT" panose="020205030603050203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4C6F8E-5093-43D5-A055-7B8706BCB449}"/>
              </a:ext>
            </a:extLst>
          </p:cNvPr>
          <p:cNvSpPr/>
          <p:nvPr/>
        </p:nvSpPr>
        <p:spPr>
          <a:xfrm>
            <a:off x="1442906" y="3766657"/>
            <a:ext cx="2508309" cy="813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21F3DE-4CC6-49BE-991A-44825336634F}"/>
              </a:ext>
            </a:extLst>
          </p:cNvPr>
          <p:cNvSpPr/>
          <p:nvPr/>
        </p:nvSpPr>
        <p:spPr>
          <a:xfrm>
            <a:off x="4841845" y="2343785"/>
            <a:ext cx="2508309" cy="813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E41A25-C517-4207-B907-52E9D13C4FC2}"/>
              </a:ext>
            </a:extLst>
          </p:cNvPr>
          <p:cNvSpPr/>
          <p:nvPr/>
        </p:nvSpPr>
        <p:spPr>
          <a:xfrm>
            <a:off x="8240785" y="3766657"/>
            <a:ext cx="2508309" cy="813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91902A6-661B-4629-9F29-A3832956EEBA}"/>
              </a:ext>
            </a:extLst>
          </p:cNvPr>
          <p:cNvCxnSpPr>
            <a:cxnSpLocks/>
          </p:cNvCxnSpPr>
          <p:nvPr/>
        </p:nvCxnSpPr>
        <p:spPr>
          <a:xfrm flipV="1">
            <a:off x="3242345" y="2554447"/>
            <a:ext cx="1417740" cy="10737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4A71B0D-6BEF-469B-97D2-0A4D774873C8}"/>
              </a:ext>
            </a:extLst>
          </p:cNvPr>
          <p:cNvCxnSpPr>
            <a:cxnSpLocks/>
          </p:cNvCxnSpPr>
          <p:nvPr/>
        </p:nvCxnSpPr>
        <p:spPr>
          <a:xfrm>
            <a:off x="7531914" y="2512089"/>
            <a:ext cx="1386983" cy="10652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AC25273-33EE-4D73-9040-4B5A83D799C6}"/>
              </a:ext>
            </a:extLst>
          </p:cNvPr>
          <p:cNvCxnSpPr>
            <a:cxnSpLocks/>
          </p:cNvCxnSpPr>
          <p:nvPr/>
        </p:nvCxnSpPr>
        <p:spPr>
          <a:xfrm>
            <a:off x="4325922" y="4173523"/>
            <a:ext cx="361705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C6878A5-D506-4718-AED4-BE28B23E1A8F}"/>
              </a:ext>
            </a:extLst>
          </p:cNvPr>
          <p:cNvSpPr txBox="1"/>
          <p:nvPr/>
        </p:nvSpPr>
        <p:spPr>
          <a:xfrm>
            <a:off x="8240785" y="3918218"/>
            <a:ext cx="2508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ell MT" panose="02020503060305020303" pitchFamily="18" charset="0"/>
              </a:rPr>
              <a:t>Left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10B185-6A4B-4A0C-8FB6-A168F0EE6DE2}"/>
              </a:ext>
            </a:extLst>
          </p:cNvPr>
          <p:cNvSpPr txBox="1"/>
          <p:nvPr/>
        </p:nvSpPr>
        <p:spPr>
          <a:xfrm>
            <a:off x="4841845" y="2512089"/>
            <a:ext cx="2508309" cy="516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6C6DE7E-90AA-4E7E-B0FD-671C4FDA52CA}"/>
              </a:ext>
            </a:extLst>
          </p:cNvPr>
          <p:cNvSpPr txBox="1"/>
          <p:nvPr/>
        </p:nvSpPr>
        <p:spPr>
          <a:xfrm>
            <a:off x="4841844" y="2478263"/>
            <a:ext cx="2508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ell MT" panose="02020503060305020303" pitchFamily="18" charset="0"/>
              </a:rPr>
              <a:t>Work Accident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F4F94D-FB36-4C4F-8B25-60858338B6A0}"/>
              </a:ext>
            </a:extLst>
          </p:cNvPr>
          <p:cNvSpPr txBox="1"/>
          <p:nvPr/>
        </p:nvSpPr>
        <p:spPr>
          <a:xfrm>
            <a:off x="1442905" y="3733553"/>
            <a:ext cx="2508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ell MT" panose="02020503060305020303" pitchFamily="18" charset="0"/>
              </a:rPr>
              <a:t>Time Spent with Company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E75BD0-2303-4E69-AC6B-80391AE2A1F9}"/>
              </a:ext>
            </a:extLst>
          </p:cNvPr>
          <p:cNvSpPr txBox="1"/>
          <p:nvPr/>
        </p:nvSpPr>
        <p:spPr>
          <a:xfrm rot="2459419">
            <a:off x="7933497" y="2700446"/>
            <a:ext cx="1065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P &lt; .001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614E83C-66E6-4B67-9B64-0002D71C39A1}"/>
              </a:ext>
            </a:extLst>
          </p:cNvPr>
          <p:cNvSpPr txBox="1"/>
          <p:nvPr/>
        </p:nvSpPr>
        <p:spPr>
          <a:xfrm rot="19236596">
            <a:off x="3226614" y="2677324"/>
            <a:ext cx="1065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P ~ .795</a:t>
            </a:r>
          </a:p>
        </p:txBody>
      </p:sp>
      <p:sp>
        <p:nvSpPr>
          <p:cNvPr id="26" name="&quot;Not Allowed&quot; Symbol 25">
            <a:extLst>
              <a:ext uri="{FF2B5EF4-FFF2-40B4-BE49-F238E27FC236}">
                <a16:creationId xmlns:a16="http://schemas.microsoft.com/office/drawing/2014/main" id="{FA353555-2ACC-4679-B0A2-8A40D990DA88}"/>
              </a:ext>
            </a:extLst>
          </p:cNvPr>
          <p:cNvSpPr/>
          <p:nvPr/>
        </p:nvSpPr>
        <p:spPr>
          <a:xfrm>
            <a:off x="5286216" y="3522201"/>
            <a:ext cx="1619563" cy="1253698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DEBC6BAE-9D9A-41B7-824F-01F58A882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7799" y="5125674"/>
            <a:ext cx="8636001" cy="10030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Time Spent with Company was found to </a:t>
            </a:r>
            <a:r>
              <a:rPr lang="en-US" b="1" dirty="0">
                <a:latin typeface="Bell MT" panose="02020503060305020303" pitchFamily="18" charset="0"/>
              </a:rPr>
              <a:t>not </a:t>
            </a:r>
            <a:r>
              <a:rPr lang="en-US" dirty="0">
                <a:latin typeface="Bell MT" panose="02020503060305020303" pitchFamily="18" charset="0"/>
              </a:rPr>
              <a:t>be</a:t>
            </a:r>
            <a:r>
              <a:rPr lang="en-US" b="1" dirty="0">
                <a:latin typeface="Bell MT" panose="02020503060305020303" pitchFamily="18" charset="0"/>
              </a:rPr>
              <a:t> </a:t>
            </a:r>
            <a:r>
              <a:rPr lang="en-US" dirty="0">
                <a:latin typeface="Bell MT" panose="02020503060305020303" pitchFamily="18" charset="0"/>
              </a:rPr>
              <a:t>a mediator between Work Accident and Left.</a:t>
            </a:r>
          </a:p>
        </p:txBody>
      </p:sp>
      <p:pic>
        <p:nvPicPr>
          <p:cNvPr id="2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D2F279F-A732-4651-BF38-78BDB39026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04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823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7DCD-C16D-42EF-8858-6BE5E85F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222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Bell MT" panose="02020503060305020303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44934-0AF2-4D23-9FBE-7A22950E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3785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Bell MT" panose="02020503060305020303" pitchFamily="18" charset="0"/>
              </a:rPr>
              <a:t>Important Features </a:t>
            </a:r>
            <a:r>
              <a:rPr lang="en-US" sz="2400" dirty="0">
                <a:latin typeface="Bell MT" panose="02020503060305020303" pitchFamily="18" charset="0"/>
              </a:rPr>
              <a:t>(Satisfaction Level, Number of Projects, Salary, and Work Accident)</a:t>
            </a:r>
          </a:p>
          <a:p>
            <a:pPr marL="0" indent="0" algn="ctr">
              <a:buNone/>
            </a:pPr>
            <a:endParaRPr lang="en-US" sz="2400" dirty="0">
              <a:latin typeface="Bell MT" panose="02020503060305020303" pitchFamily="18" charset="0"/>
            </a:endParaRPr>
          </a:p>
          <a:p>
            <a:pPr marL="0" indent="0" algn="ctr">
              <a:buNone/>
            </a:pPr>
            <a:r>
              <a:rPr lang="en-US" sz="2400" dirty="0">
                <a:latin typeface="Bell MT" panose="02020503060305020303" pitchFamily="18" charset="0"/>
              </a:rPr>
              <a:t>What’s linked to employee turnover:</a:t>
            </a:r>
          </a:p>
          <a:p>
            <a:pPr algn="ctr">
              <a:buFontTx/>
              <a:buChar char="-"/>
            </a:pPr>
            <a:r>
              <a:rPr lang="en-US" sz="2400" dirty="0">
                <a:latin typeface="Bell MT" panose="02020503060305020303" pitchFamily="18" charset="0"/>
              </a:rPr>
              <a:t>Being dissatisfied at work.</a:t>
            </a:r>
          </a:p>
          <a:p>
            <a:pPr algn="ctr">
              <a:buFontTx/>
              <a:buChar char="-"/>
            </a:pPr>
            <a:r>
              <a:rPr lang="en-US" sz="2400" dirty="0">
                <a:latin typeface="Bell MT" panose="02020503060305020303" pitchFamily="18" charset="0"/>
              </a:rPr>
              <a:t>A larger number of projects.</a:t>
            </a:r>
          </a:p>
          <a:p>
            <a:pPr algn="ctr">
              <a:buFontTx/>
              <a:buChar char="-"/>
            </a:pPr>
            <a:r>
              <a:rPr lang="en-US" sz="2400" dirty="0">
                <a:latin typeface="Bell MT" panose="02020503060305020303" pitchFamily="18" charset="0"/>
              </a:rPr>
              <a:t>Lower pay.</a:t>
            </a:r>
          </a:p>
          <a:p>
            <a:pPr algn="ctr">
              <a:buFontTx/>
              <a:buChar char="-"/>
            </a:pPr>
            <a:r>
              <a:rPr lang="en-US" sz="2400" dirty="0">
                <a:latin typeface="Bell MT" panose="02020503060305020303" pitchFamily="18" charset="0"/>
              </a:rPr>
              <a:t>Not being in a work accident.</a:t>
            </a:r>
          </a:p>
          <a:p>
            <a:pPr algn="ctr">
              <a:buFontTx/>
              <a:buChar char="-"/>
            </a:pPr>
            <a:endParaRPr lang="en-US" sz="2400" dirty="0">
              <a:latin typeface="Bell MT" panose="02020503060305020303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96B49AD-572C-4E3D-990C-960B1BFAAE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82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1528</TotalTime>
  <Words>725</Words>
  <Application>Microsoft Office PowerPoint</Application>
  <PresentationFormat>Widescreen</PresentationFormat>
  <Paragraphs>127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Bell MT</vt:lpstr>
      <vt:lpstr>Calibri</vt:lpstr>
      <vt:lpstr>Calibri Light</vt:lpstr>
      <vt:lpstr>Office Theme</vt:lpstr>
      <vt:lpstr>Understanding Workplace Turnover with HR Analytics</vt:lpstr>
      <vt:lpstr>Topic</vt:lpstr>
      <vt:lpstr>Business Problem</vt:lpstr>
      <vt:lpstr>Data Explanation</vt:lpstr>
      <vt:lpstr>Methods</vt:lpstr>
      <vt:lpstr>Analysis (Part One)</vt:lpstr>
      <vt:lpstr>Analysis (Part Two)</vt:lpstr>
      <vt:lpstr>Analysis (Part Three)</vt:lpstr>
      <vt:lpstr>Conclusion</vt:lpstr>
      <vt:lpstr>Assumptions</vt:lpstr>
      <vt:lpstr>Limitations</vt:lpstr>
      <vt:lpstr>Challenges</vt:lpstr>
      <vt:lpstr>Future Uses / Additional Applications</vt:lpstr>
      <vt:lpstr>Recommendations</vt:lpstr>
      <vt:lpstr>Implementation Plan</vt:lpstr>
      <vt:lpstr>Ethical Assessment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Workplace Turnover with HR Analytics</dc:title>
  <dc:creator>Sarousi, Erez S</dc:creator>
  <cp:lastModifiedBy>Sarousi, Erez S</cp:lastModifiedBy>
  <cp:revision>40</cp:revision>
  <dcterms:created xsi:type="dcterms:W3CDTF">2022-04-06T02:11:03Z</dcterms:created>
  <dcterms:modified xsi:type="dcterms:W3CDTF">2022-04-07T03:40:01Z</dcterms:modified>
</cp:coreProperties>
</file>

<file path=docProps/thumbnail.jpeg>
</file>